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1"/>
  </p:notesMasterIdLst>
  <p:sldIdLst>
    <p:sldId id="859" r:id="rId2"/>
    <p:sldId id="1148" r:id="rId3"/>
    <p:sldId id="1140" r:id="rId4"/>
    <p:sldId id="1143" r:id="rId5"/>
    <p:sldId id="1141" r:id="rId6"/>
    <p:sldId id="1149" r:id="rId7"/>
    <p:sldId id="1144" r:id="rId8"/>
    <p:sldId id="1147" r:id="rId9"/>
    <p:sldId id="1151" r:id="rId10"/>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9B97A"/>
    <a:srgbClr val="1EB26A"/>
    <a:srgbClr val="E3F2E7"/>
    <a:srgbClr val="FF0000"/>
    <a:srgbClr val="8DC369"/>
    <a:srgbClr val="009900"/>
    <a:srgbClr val="62812B"/>
    <a:srgbClr val="A0C83C"/>
    <a:srgbClr val="006C45"/>
    <a:srgbClr val="009B6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14" autoAdjust="0"/>
    <p:restoredTop sz="94606" autoAdjust="0"/>
  </p:normalViewPr>
  <p:slideViewPr>
    <p:cSldViewPr>
      <p:cViewPr varScale="1">
        <p:scale>
          <a:sx n="111" d="100"/>
          <a:sy n="111" d="100"/>
        </p:scale>
        <p:origin x="510" y="120"/>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2025/9/17</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extLst>
      <p:ext uri="{BB962C8B-B14F-4D97-AF65-F5344CB8AC3E}">
        <p14:creationId xmlns:p14="http://schemas.microsoft.com/office/powerpoint/2010/main" val="2634688607"/>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6" name="文本框 5"/>
          <p:cNvSpPr txBox="1"/>
          <p:nvPr userDrawn="1"/>
        </p:nvSpPr>
        <p:spPr>
          <a:xfrm>
            <a:off x="4295006" y="-27384"/>
            <a:ext cx="7632848"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实验班 初中英语阅读组合训练 九年级</a:t>
            </a:r>
            <a:r>
              <a:rPr lang="en-US" altLang="zh-CN" sz="2000" dirty="0" smtClean="0">
                <a:solidFill>
                  <a:prstClr val="black"/>
                </a:solidFill>
                <a:latin typeface="楷体" panose="02010609060101010101" pitchFamily="49" charset="-122"/>
                <a:ea typeface="楷体" panose="02010609060101010101" pitchFamily="49" charset="-122"/>
              </a:rPr>
              <a:t>+</a:t>
            </a:r>
            <a:r>
              <a:rPr lang="zh-CN" altLang="en-US" sz="2000" dirty="0" smtClean="0">
                <a:solidFill>
                  <a:prstClr val="black"/>
                </a:solidFill>
                <a:latin typeface="楷体" panose="02010609060101010101" pitchFamily="49" charset="-122"/>
                <a:ea typeface="楷体" panose="02010609060101010101" pitchFamily="49" charset="-122"/>
              </a:rPr>
              <a:t>中考 浙江专版</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2025/9/17</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1" y="1988840"/>
            <a:ext cx="12190412" cy="1338828"/>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a:t>
            </a:r>
            <a:r>
              <a:rPr lang="zh-CN" altLang="en-US" sz="540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一部分   基础过关篇</a:t>
            </a:r>
            <a:endParaRPr lang="en-US" altLang="zh-CN" sz="5400" dirty="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6" name="文本框 5"/>
          <p:cNvSpPr txBox="1"/>
          <p:nvPr/>
        </p:nvSpPr>
        <p:spPr>
          <a:xfrm>
            <a:off x="1" y="3274709"/>
            <a:ext cx="12190412" cy="1069395"/>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4800" b="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基础过关</a:t>
            </a:r>
            <a:r>
              <a:rPr lang="en-US" altLang="zh-CN" sz="4800" b="0" smtClean="0">
                <a:solidFill>
                  <a:srgbClr val="000000"/>
                </a:solidFill>
                <a:latin typeface="+mn-lt"/>
                <a:ea typeface="微软雅黑" panose="020B0503020204020204" pitchFamily="34" charset="-122"/>
                <a:cs typeface="微软雅黑" panose="020B0503020204020204" pitchFamily="34" charset="-122"/>
              </a:rPr>
              <a:t>3</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2"/>
          <a:stretch>
            <a:fillRect/>
          </a:stretch>
        </p:blipFill>
        <p:spPr>
          <a:xfrm>
            <a:off x="262559" y="956907"/>
            <a:ext cx="11665296" cy="1607997"/>
          </a:xfrm>
          <a:prstGeom prst="rect">
            <a:avLst/>
          </a:prstGeom>
        </p:spPr>
      </p:pic>
      <p:sp>
        <p:nvSpPr>
          <p:cNvPr id="5" name="内容占位符 4"/>
          <p:cNvSpPr>
            <a:spLocks noGrp="1"/>
          </p:cNvSpPr>
          <p:nvPr/>
        </p:nvSpPr>
        <p:spPr bwMode="auto">
          <a:xfrm>
            <a:off x="352283" y="2608852"/>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indent="2063750">
              <a:spcAft>
                <a:spcPts val="0"/>
              </a:spcAft>
            </a:pPr>
            <a:r>
              <a:rPr lang="zh-CN" altLang="zh-CN" b="1">
                <a:latin typeface="Times New Roman" panose="02020603050405020304" pitchFamily="18" charset="0"/>
                <a:ea typeface="楷体" panose="02010609060101010101" pitchFamily="49" charset="-122"/>
                <a:cs typeface="Times New Roman" panose="02020603050405020304" pitchFamily="18" charset="0"/>
              </a:rPr>
              <a:t>本文是一篇说明文。文章主要介绍了华为正式组建医疗团队进入人工智能医疗领域的作用以及其对全球人工智能医疗市场的影响。</a:t>
            </a:r>
            <a:endParaRPr lang="zh-CN" altLang="zh-CN" sz="1000">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语篇导航-DA.eps" descr="id:2147487578;FounderCES"/>
          <p:cNvPicPr/>
          <p:nvPr/>
        </p:nvPicPr>
        <p:blipFill>
          <a:blip r:embed="rId3"/>
          <a:stretch>
            <a:fillRect/>
          </a:stretch>
        </p:blipFill>
        <p:spPr>
          <a:xfrm>
            <a:off x="523913" y="2699444"/>
            <a:ext cx="1909940" cy="466720"/>
          </a:xfrm>
          <a:prstGeom prst="rect">
            <a:avLst/>
          </a:prstGeom>
        </p:spPr>
      </p:pic>
    </p:spTree>
    <p:extLst>
      <p:ext uri="{BB962C8B-B14F-4D97-AF65-F5344CB8AC3E}">
        <p14:creationId xmlns:p14="http://schemas.microsoft.com/office/powerpoint/2010/main" val="141778800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1"/>
          <p:cNvSpPr>
            <a:spLocks noGrp="1"/>
          </p:cNvSpPr>
          <p:nvPr>
            <p:ph idx="1"/>
          </p:nvPr>
        </p:nvSpPr>
        <p:spPr>
          <a:xfrm>
            <a:off x="360854" y="1484784"/>
            <a:ext cx="11485848" cy="3346237"/>
          </a:xfrm>
        </p:spPr>
        <p:txBody>
          <a:bodyPr/>
          <a:lstStyle/>
          <a:p>
            <a:pPr hangingPunct="0">
              <a:spcAft>
                <a:spcPts val="0"/>
              </a:spcAft>
              <a:tabLst>
                <a:tab pos="585089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 March 8, 2025, Huawei officially formed a healthcare team to enter the AI medical field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This is really exciting news for the whole world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hangingPunct="0">
              <a:spcAft>
                <a:spcPts val="0"/>
              </a:spcAft>
              <a:tabLst>
                <a:tab pos="585089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For a long time, people have faced problems like uneven distribution</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分布不均</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of medical resources and low diagnostic efficiency</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诊断效率</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Huawei, with its strong technology in communication, cloud computing, and AI, can provide powerful computing for medical processing and analysis</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16112513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819100"/>
            <a:ext cx="11485848" cy="5562228"/>
          </a:xfrm>
        </p:spPr>
        <p:txBody>
          <a:bodyPr/>
          <a:lstStyle/>
          <a:p>
            <a:pPr indent="609600" hangingPunct="0">
              <a:spcAft>
                <a:spcPts val="0"/>
              </a:spcAft>
              <a:tabLst>
                <a:tab pos="585089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 the past, doctors sometimes spent a lot of time looking through thick medical papers</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But with Huawei’s new technology, this will change</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team will also try to use 5G technology</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This way, doctors in big cities can share their knowledge with doctors in small towns or villages</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 can help solve the problem of uneven medical resources</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hangingPunct="0">
              <a:spcAft>
                <a:spcPts val="0"/>
              </a:spcAft>
              <a:tabLst>
                <a:tab pos="585089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global AI medical market is growing fast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More and more people are using AI in healthcare</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Huawei’s entry into this field is like </a:t>
            </a:r>
            <a:r>
              <a:rPr lang="en-US"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adding</a:t>
            </a:r>
            <a:r>
              <a:rPr lang="en-US"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fuel</a:t>
            </a:r>
            <a:r>
              <a:rPr lang="en-US"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to</a:t>
            </a:r>
            <a:r>
              <a:rPr lang="en-US"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the</a:t>
            </a:r>
            <a:r>
              <a:rPr lang="en-US"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fire</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Their new ideas and technologies will surely bring big changes</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hangingPunct="0">
              <a:spcAft>
                <a:spcPts val="0"/>
              </a:spcAft>
              <a:tabLst>
                <a:tab pos="585089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 all hope that with Huawei’s efforts, healthcare around the world will become better</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People will get better medical care</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Let’s look forward to seeing the wonderful things that Huawei’s healthcare team will do in the AI medical field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418967078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980728"/>
            <a:ext cx="11485848" cy="2792239"/>
          </a:xfrm>
        </p:spPr>
        <p:txBody>
          <a:bodyPr/>
          <a:lstStyle/>
          <a:p>
            <a:pPr hangingPunct="0">
              <a:spcAft>
                <a:spcPts val="0"/>
              </a:spcAft>
              <a:tabLst>
                <a:tab pos="585089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 problem does Huawei’s technology aim to solve in the medical field</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high cost of medical treatment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shortage of doctors in big cities</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Uneven distribution of medical resources</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lack of medical knowledge among patients</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a:spLocks/>
          </p:cNvSpPr>
          <p:nvPr/>
        </p:nvSpPr>
        <p:spPr bwMode="auto">
          <a:xfrm>
            <a:off x="360854" y="3744907"/>
            <a:ext cx="11485848" cy="22382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细节理解题。根据文章第二段中的</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“For a long time, people have faced problems like uneven distribution</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分布不均</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 of medical resources and low diagnostic efficiency</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诊断效率</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以及第三段中的</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“It can help solve the problem of uneven medical resources.”</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华为的技术旨在解决医疗资源分布不均的问题。故选</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矩形 4"/>
          <p:cNvSpPr/>
          <p:nvPr/>
        </p:nvSpPr>
        <p:spPr>
          <a:xfrm>
            <a:off x="917032" y="1079054"/>
            <a:ext cx="407484" cy="461665"/>
          </a:xfrm>
          <a:prstGeom prst="rect">
            <a:avLst/>
          </a:prstGeom>
        </p:spPr>
        <p:txBody>
          <a:bodyPr wrap="none">
            <a:spAutoFit/>
          </a:bodyPr>
          <a:lstStyle/>
          <a:p>
            <a:r>
              <a:rPr lang="en-US" altLang="zh-CN" sz="2400" smtClean="0"/>
              <a:t>C</a:t>
            </a:r>
            <a:endParaRPr lang="zh-CN" altLang="en-US"/>
          </a:p>
        </p:txBody>
      </p:sp>
    </p:spTree>
    <p:extLst>
      <p:ext uri="{BB962C8B-B14F-4D97-AF65-F5344CB8AC3E}">
        <p14:creationId xmlns:p14="http://schemas.microsoft.com/office/powerpoint/2010/main" val="13642822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944665"/>
            <a:ext cx="11485848" cy="2342244"/>
          </a:xfrm>
        </p:spPr>
        <p:txBody>
          <a:bodyPr/>
          <a:lstStyle/>
          <a:p>
            <a:pPr hangingPunct="0">
              <a:spcAft>
                <a:spcPts val="0"/>
              </a:spcAft>
              <a:tabLst>
                <a:tab pos="5850890" algn="l"/>
              </a:tabLst>
            </a:pPr>
            <a:r>
              <a:rPr lang="zh-CN" altLang="zh-CN" sz="2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000">
                <a:solidFill>
                  <a:srgbClr val="00B0F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z="200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sz="2000">
                <a:solidFill>
                  <a:srgbClr val="00B0F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 does “</a:t>
            </a:r>
            <a:r>
              <a:rPr lang="en-US" altLang="zh-CN" sz="20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adding</a:t>
            </a:r>
            <a:r>
              <a:rPr lang="en-US" altLang="zh-CN" sz="2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0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fuel</a:t>
            </a:r>
            <a:r>
              <a:rPr lang="en-US" altLang="zh-CN" sz="2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0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sz="2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0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sz="2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0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fire</a:t>
            </a:r>
            <a:r>
              <a:rPr lang="en-US" altLang="zh-CN" sz="2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mean in the article</a:t>
            </a:r>
            <a:r>
              <a:rPr lang="zh-CN" altLang="zh-CN" sz="2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p>
          <a:p>
            <a:pPr hangingPunct="0">
              <a:spcAft>
                <a:spcPts val="0"/>
              </a:spcAft>
              <a:tabLst>
                <a:tab pos="5850890" algn="l"/>
              </a:tabLst>
            </a:pPr>
            <a:r>
              <a:rPr lang="en-US" altLang="zh-CN" sz="2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sz="20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Stopping the growth of AI</a:t>
            </a:r>
            <a:r>
              <a:rPr lang="en-US" altLang="zh-CN" sz="20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20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en-US" altLang="zh-CN" sz="2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sz="20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Creating new problems for doctors</a:t>
            </a:r>
            <a:r>
              <a:rPr lang="en-US" altLang="zh-CN" sz="200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0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en-US" altLang="zh-CN" sz="2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sz="20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Reducing Huawei’s influence</a:t>
            </a:r>
            <a:r>
              <a:rPr lang="en-US" altLang="zh-CN" sz="20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20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en-US" altLang="zh-CN" sz="2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sz="20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Making the AI medical field grow faster</a:t>
            </a:r>
            <a:r>
              <a:rPr lang="en-US" altLang="zh-CN" sz="200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内容占位符 1"/>
          <p:cNvSpPr txBox="1">
            <a:spLocks/>
          </p:cNvSpPr>
          <p:nvPr/>
        </p:nvSpPr>
        <p:spPr bwMode="auto">
          <a:xfrm>
            <a:off x="360854" y="3230974"/>
            <a:ext cx="11485848" cy="28623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sz="20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20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词句猜测题。根据文章第四段中的</a:t>
            </a:r>
            <a:r>
              <a:rPr lang="en-US" altLang="zh-CN" sz="20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“The global AI medical market is growing fast...Huawei’s entry into this field is like adding fuel to the fire. Their new ideas and technologies will surely bring big changes.”</a:t>
            </a:r>
            <a:r>
              <a:rPr lang="zh-CN" altLang="zh-CN" sz="20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a:t>
            </a:r>
            <a:r>
              <a:rPr lang="en-US" altLang="zh-CN" sz="20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全球人工智能医疗市场发展迅速</a:t>
            </a:r>
            <a:r>
              <a:rPr lang="en-US" altLang="zh-CN" sz="20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华为进入这个领域</a:t>
            </a:r>
            <a:r>
              <a:rPr lang="en-US" altLang="zh-CN" sz="20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它的新想法和技术肯定会带来大的变革</a:t>
            </a:r>
            <a:r>
              <a:rPr lang="en-US" altLang="zh-CN" sz="20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所以</a:t>
            </a:r>
            <a:r>
              <a:rPr lang="en-US" altLang="zh-CN" sz="20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b="1" u="wavy">
                <a:solidFill>
                  <a:srgbClr val="FF0000"/>
                </a:solidFill>
                <a:uFill>
                  <a:solidFill>
                    <a:srgbClr val="00FFFF"/>
                  </a:solidFill>
                </a:uFill>
                <a:latin typeface="Times New Roman" panose="02020603050405020304" pitchFamily="18" charset="0"/>
                <a:ea typeface="宋体" panose="02010600030101010101" pitchFamily="2" charset="-122"/>
                <a:cs typeface="Times New Roman" panose="02020603050405020304" pitchFamily="18" charset="0"/>
              </a:rPr>
              <a:t>adding fuel to the fire</a:t>
            </a:r>
            <a:r>
              <a:rPr lang="en-US" altLang="zh-CN" sz="20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意思是让人工智能医疗领域发展得更快。</a:t>
            </a:r>
            <a:endParaRPr lang="zh-CN" altLang="zh-CN" sz="20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sz="2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000" b="1"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add</a:t>
            </a:r>
            <a:r>
              <a:rPr lang="en-US" altLang="zh-CN" sz="2000" b="1" smtClean="0">
                <a:solidFill>
                  <a:srgbClr val="00B0F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000" b="1">
                <a:solidFill>
                  <a:srgbClr val="00B0F0"/>
                </a:solidFill>
                <a:latin typeface="Times New Roman" panose="02020603050405020304" pitchFamily="18" charset="0"/>
                <a:ea typeface="宋体" panose="02010600030101010101" pitchFamily="2" charset="-122"/>
                <a:cs typeface="Times New Roman" panose="02020603050405020304" pitchFamily="18" charset="0"/>
              </a:rPr>
              <a:t>sth</a:t>
            </a:r>
            <a:r>
              <a:rPr lang="en-US" altLang="zh-CN" sz="2000" b="1">
                <a:solidFill>
                  <a:srgbClr val="00B0F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000" b="1">
                <a:solidFill>
                  <a:srgbClr val="00B0F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sz="2000" b="1">
                <a:solidFill>
                  <a:srgbClr val="00B0F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000" b="1">
                <a:solidFill>
                  <a:srgbClr val="00B0F0"/>
                </a:solidFill>
                <a:latin typeface="Times New Roman" panose="02020603050405020304" pitchFamily="18" charset="0"/>
                <a:ea typeface="宋体" panose="02010600030101010101" pitchFamily="2" charset="-122"/>
                <a:cs typeface="Times New Roman" panose="02020603050405020304" pitchFamily="18" charset="0"/>
              </a:rPr>
              <a:t>sth</a:t>
            </a:r>
            <a:r>
              <a:rPr lang="zh-CN" altLang="zh-CN" sz="2000" b="1">
                <a:solidFill>
                  <a:srgbClr val="00B0F0"/>
                </a:solidFill>
                <a:latin typeface="Times New Roman" panose="02020603050405020304" pitchFamily="18" charset="0"/>
                <a:ea typeface="楷体" panose="02010609060101010101" pitchFamily="49" charset="-122"/>
                <a:cs typeface="Times New Roman" panose="02020603050405020304" pitchFamily="18" charset="0"/>
              </a:rPr>
              <a:t>把某物加入另一物</a:t>
            </a:r>
            <a:endParaRPr lang="zh-CN" altLang="zh-CN" sz="2000">
              <a:solidFill>
                <a:srgbClr val="00B0F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zh-CN" altLang="zh-CN" sz="20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故选</a:t>
            </a:r>
            <a:r>
              <a:rPr lang="en-US" altLang="zh-CN" sz="20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sz="20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6" name="矩形 5"/>
          <p:cNvSpPr/>
          <p:nvPr/>
        </p:nvSpPr>
        <p:spPr>
          <a:xfrm>
            <a:off x="819422" y="1044110"/>
            <a:ext cx="370614" cy="400110"/>
          </a:xfrm>
          <a:prstGeom prst="rect">
            <a:avLst/>
          </a:prstGeom>
        </p:spPr>
        <p:txBody>
          <a:bodyPr wrap="none">
            <a:spAutoFit/>
          </a:bodyPr>
          <a:lstStyle/>
          <a:p>
            <a:r>
              <a:rPr lang="en-US" altLang="zh-CN" sz="2000" smtClean="0"/>
              <a:t>D</a:t>
            </a:r>
            <a:endParaRPr lang="zh-CN" altLang="en-US" sz="2000"/>
          </a:p>
        </p:txBody>
      </p:sp>
      <p:pic>
        <p:nvPicPr>
          <p:cNvPr id="5" name="箭头右.eps" descr="id:2147487979;FounderCES"/>
          <p:cNvPicPr/>
          <p:nvPr/>
        </p:nvPicPr>
        <p:blipFill>
          <a:blip r:embed="rId2"/>
          <a:stretch>
            <a:fillRect/>
          </a:stretch>
        </p:blipFill>
        <p:spPr>
          <a:xfrm>
            <a:off x="3142879" y="5039055"/>
            <a:ext cx="301726" cy="216024"/>
          </a:xfrm>
          <a:prstGeom prst="rect">
            <a:avLst/>
          </a:prstGeom>
        </p:spPr>
      </p:pic>
    </p:spTree>
    <p:extLst>
      <p:ext uri="{BB962C8B-B14F-4D97-AF65-F5344CB8AC3E}">
        <p14:creationId xmlns:p14="http://schemas.microsoft.com/office/powerpoint/2010/main" val="34372194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124744"/>
            <a:ext cx="11485848" cy="1754326"/>
          </a:xfrm>
        </p:spPr>
        <p:txBody>
          <a:bodyPr/>
          <a:lstStyle/>
          <a:p>
            <a:pPr hangingPunct="0">
              <a:spcAft>
                <a:spcPts val="0"/>
              </a:spcAft>
              <a:tabLst>
                <a:tab pos="585089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B0F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B0F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is the author’s attitude towards Huawei AI healthcare</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Uninterested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Worried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Supportive</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D</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Doubtful</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1990750" y="1222886"/>
            <a:ext cx="3312368" cy="456542"/>
          </a:xfrm>
          <a:prstGeom prst="rect">
            <a:avLst/>
          </a:prstGeom>
        </p:spPr>
      </p:pic>
      <p:sp>
        <p:nvSpPr>
          <p:cNvPr id="5" name="矩形 4"/>
          <p:cNvSpPr/>
          <p:nvPr/>
        </p:nvSpPr>
        <p:spPr>
          <a:xfrm>
            <a:off x="917032" y="1221882"/>
            <a:ext cx="407484" cy="461665"/>
          </a:xfrm>
          <a:prstGeom prst="rect">
            <a:avLst/>
          </a:prstGeom>
        </p:spPr>
        <p:txBody>
          <a:bodyPr wrap="none">
            <a:spAutoFit/>
          </a:bodyPr>
          <a:lstStyle/>
          <a:p>
            <a:r>
              <a:rPr lang="en-US" altLang="zh-CN" sz="2400" smtClean="0"/>
              <a:t>C</a:t>
            </a:r>
            <a:endParaRPr lang="zh-CN" altLang="en-US"/>
          </a:p>
        </p:txBody>
      </p:sp>
      <p:sp>
        <p:nvSpPr>
          <p:cNvPr id="6" name="内容占位符 2"/>
          <p:cNvSpPr txBox="1">
            <a:spLocks/>
          </p:cNvSpPr>
          <p:nvPr/>
        </p:nvSpPr>
        <p:spPr bwMode="auto">
          <a:xfrm>
            <a:off x="360854" y="2780928"/>
            <a:ext cx="11485848" cy="3346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推理判断题。根据文章最后一段</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“We all hope that with Huawei’s efforts...Let’s </a:t>
            </a:r>
            <a:r>
              <a:rPr lang="en-US" altLang="zh-CN" b="1" u="wavy">
                <a:solidFill>
                  <a:srgbClr val="FF0000"/>
                </a:solidFill>
                <a:uFill>
                  <a:solidFill>
                    <a:srgbClr val="00FFFF"/>
                  </a:solidFill>
                </a:uFill>
                <a:latin typeface="Times New Roman" panose="02020603050405020304" pitchFamily="18" charset="0"/>
                <a:ea typeface="宋体" panose="02010600030101010101" pitchFamily="2" charset="-122"/>
                <a:cs typeface="Times New Roman" panose="02020603050405020304" pitchFamily="18" charset="0"/>
              </a:rPr>
              <a:t>look forward to seeing</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 the wonderful things that Huawei’s</a:t>
            </a:r>
            <a:endParaRPr lang="zh-CN" altLang="zh-CN" sz="10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b="1">
                <a:solidFill>
                  <a:srgbClr val="00B0F0"/>
                </a:solidFill>
                <a:latin typeface="Times New Roman" panose="02020603050405020304" pitchFamily="18" charset="0"/>
                <a:ea typeface="宋体" panose="02010600030101010101" pitchFamily="2" charset="-122"/>
                <a:cs typeface="Times New Roman" panose="02020603050405020304" pitchFamily="18" charset="0"/>
              </a:rPr>
              <a:t>look</a:t>
            </a:r>
            <a:r>
              <a:rPr lang="en-US" altLang="zh-CN" b="1">
                <a:solidFill>
                  <a:srgbClr val="00B0F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B0F0"/>
                </a:solidFill>
                <a:latin typeface="Times New Roman" panose="02020603050405020304" pitchFamily="18" charset="0"/>
                <a:ea typeface="宋体" panose="02010600030101010101" pitchFamily="2" charset="-122"/>
                <a:cs typeface="Times New Roman" panose="02020603050405020304" pitchFamily="18" charset="0"/>
              </a:rPr>
              <a:t>forward</a:t>
            </a:r>
            <a:r>
              <a:rPr lang="en-US" altLang="zh-CN" b="1">
                <a:solidFill>
                  <a:srgbClr val="00B0F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B0F0"/>
                </a:solidFill>
                <a:latin typeface="Times New Roman" panose="02020603050405020304" pitchFamily="18" charset="0"/>
                <a:ea typeface="宋体" panose="02010600030101010101" pitchFamily="2" charset="-122"/>
                <a:cs typeface="Times New Roman" panose="02020603050405020304" pitchFamily="18" charset="0"/>
              </a:rPr>
              <a:t>to</a:t>
            </a:r>
            <a:r>
              <a:rPr lang="zh-CN" altLang="zh-CN" b="1">
                <a:solidFill>
                  <a:srgbClr val="00B0F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B0F0"/>
                </a:solidFill>
                <a:latin typeface="Times New Roman" panose="02020603050405020304" pitchFamily="18" charset="0"/>
                <a:ea typeface="楷体" panose="02010609060101010101" pitchFamily="49" charset="-122"/>
                <a:cs typeface="Times New Roman" panose="02020603050405020304" pitchFamily="18" charset="0"/>
              </a:rPr>
              <a:t>名词、代词或动名词</a:t>
            </a:r>
            <a:r>
              <a:rPr lang="en-US" altLang="zh-CN" b="1">
                <a:solidFill>
                  <a:srgbClr val="00B0F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B0F0"/>
                </a:solidFill>
                <a:latin typeface="Times New Roman" panose="02020603050405020304" pitchFamily="18" charset="0"/>
                <a:ea typeface="楷体" panose="02010609060101010101" pitchFamily="49" charset="-122"/>
                <a:cs typeface="Times New Roman" panose="02020603050405020304" pitchFamily="18" charset="0"/>
              </a:rPr>
              <a:t>表示</a:t>
            </a:r>
            <a:r>
              <a:rPr lang="en-US" altLang="zh-CN" b="1">
                <a:solidFill>
                  <a:srgbClr val="00B0F0"/>
                </a:solidFill>
                <a:latin typeface="Times New Roman" panose="02020603050405020304" pitchFamily="18" charset="0"/>
                <a:ea typeface="楷体" panose="02010609060101010101" pitchFamily="49" charset="-122"/>
                <a:cs typeface="Times New Roman" panose="02020603050405020304" pitchFamily="18" charset="0"/>
              </a:rPr>
              <a:t>“</a:t>
            </a:r>
            <a:r>
              <a:rPr lang="zh-CN" altLang="zh-CN" b="1">
                <a:solidFill>
                  <a:srgbClr val="00B0F0"/>
                </a:solidFill>
                <a:latin typeface="Times New Roman" panose="02020603050405020304" pitchFamily="18" charset="0"/>
                <a:ea typeface="楷体" panose="02010609060101010101" pitchFamily="49" charset="-122"/>
                <a:cs typeface="Times New Roman" panose="02020603050405020304" pitchFamily="18" charset="0"/>
              </a:rPr>
              <a:t>期待</a:t>
            </a:r>
            <a:r>
              <a:rPr lang="en-US" altLang="zh-CN" b="1">
                <a:solidFill>
                  <a:srgbClr val="00B0F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B0F0"/>
                </a:solidFill>
                <a:latin typeface="Times New Roman" panose="02020603050405020304" pitchFamily="18" charset="0"/>
                <a:ea typeface="楷体" panose="02010609060101010101" pitchFamily="49" charset="-122"/>
                <a:cs typeface="Times New Roman" panose="02020603050405020304" pitchFamily="18" charset="0"/>
              </a:rPr>
              <a:t>期盼</a:t>
            </a:r>
            <a:r>
              <a:rPr lang="en-US" altLang="zh-CN" b="1">
                <a:solidFill>
                  <a:srgbClr val="00B0F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000">
              <a:solidFill>
                <a:srgbClr val="00B0F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 healthcare team will do in the AI medical field.”</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可推知</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作者希望华为的努力能让全球医疗保健变得更好</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期待华为医疗团队在人工智能医疗领域的表现</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所以作者对华为人工智能医疗持支持态度。故选</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7" name="箭头右.eps" descr="id:2147487986;FounderCES"/>
          <p:cNvPicPr/>
          <p:nvPr/>
        </p:nvPicPr>
        <p:blipFill>
          <a:blip r:embed="rId3"/>
          <a:stretch>
            <a:fillRect/>
          </a:stretch>
        </p:blipFill>
        <p:spPr>
          <a:xfrm>
            <a:off x="2350790" y="3861048"/>
            <a:ext cx="288032" cy="226813"/>
          </a:xfrm>
          <a:prstGeom prst="rect">
            <a:avLst/>
          </a:prstGeom>
        </p:spPr>
      </p:pic>
    </p:spTree>
    <p:extLst>
      <p:ext uri="{BB962C8B-B14F-4D97-AF65-F5344CB8AC3E}">
        <p14:creationId xmlns:p14="http://schemas.microsoft.com/office/powerpoint/2010/main" val="37264859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124744"/>
            <a:ext cx="11485848" cy="2862322"/>
          </a:xfrm>
        </p:spPr>
        <p:txBody>
          <a:bodyPr/>
          <a:lstStyle/>
          <a:p>
            <a:pPr hangingPunct="0">
              <a:spcAft>
                <a:spcPts val="0"/>
              </a:spcAft>
              <a:tabLst>
                <a:tab pos="585089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 is the main purpose of the article</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 explain how AI works in hospitals</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 criticize</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批评</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Huawei’s new projects</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 compare Huawei with other tech companies</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 describe Huawei’s plan to use AI for solving medical problems</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3"/>
          <p:cNvSpPr txBox="1">
            <a:spLocks/>
          </p:cNvSpPr>
          <p:nvPr/>
        </p:nvSpPr>
        <p:spPr bwMode="auto">
          <a:xfrm>
            <a:off x="360854" y="3879632"/>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主旨大意题。通读全文可知</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文章开篇提到华为进入人工智能医疗领域</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接着介绍了华为凭借技术能解决的医疗领域问题</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还阐述了其进入该领域对市场的影响</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所以文章的主要目的是描述华为利用人工智能解决医疗问题的计划。故选</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矩形 4"/>
          <p:cNvSpPr/>
          <p:nvPr/>
        </p:nvSpPr>
        <p:spPr>
          <a:xfrm>
            <a:off x="910630" y="1215336"/>
            <a:ext cx="407484" cy="461665"/>
          </a:xfrm>
          <a:prstGeom prst="rect">
            <a:avLst/>
          </a:prstGeom>
        </p:spPr>
        <p:txBody>
          <a:bodyPr wrap="none">
            <a:spAutoFit/>
          </a:bodyPr>
          <a:lstStyle/>
          <a:p>
            <a:r>
              <a:rPr lang="en-US" altLang="zh-CN" sz="2400" smtClean="0"/>
              <a:t>D</a:t>
            </a:r>
            <a:endParaRPr lang="zh-CN" altLang="en-US"/>
          </a:p>
        </p:txBody>
      </p:sp>
    </p:spTree>
    <p:extLst>
      <p:ext uri="{BB962C8B-B14F-4D97-AF65-F5344CB8AC3E}">
        <p14:creationId xmlns:p14="http://schemas.microsoft.com/office/powerpoint/2010/main" val="19063722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p:cNvPicPr>
            <a:picLocks noChangeAspect="1"/>
          </p:cNvPicPr>
          <p:nvPr/>
        </p:nvPicPr>
        <p:blipFill>
          <a:blip r:embed="rId2"/>
          <a:stretch>
            <a:fillRect/>
          </a:stretch>
        </p:blipFill>
        <p:spPr>
          <a:xfrm>
            <a:off x="360854" y="2484780"/>
            <a:ext cx="11485848" cy="1304260"/>
          </a:xfrm>
          <a:prstGeom prst="rect">
            <a:avLst/>
          </a:prstGeom>
        </p:spPr>
      </p:pic>
      <p:sp>
        <p:nvSpPr>
          <p:cNvPr id="5" name="内容占位符 4"/>
          <p:cNvSpPr>
            <a:spLocks noGrp="1"/>
          </p:cNvSpPr>
          <p:nvPr>
            <p:ph idx="1"/>
          </p:nvPr>
        </p:nvSpPr>
        <p:spPr>
          <a:xfrm>
            <a:off x="360854" y="2490714"/>
            <a:ext cx="11485848" cy="1130246"/>
          </a:xfrm>
        </p:spPr>
        <p:txBody>
          <a:bodyPr/>
          <a:lstStyle/>
          <a:p>
            <a:pPr indent="2154238" hangingPunct="0">
              <a:spcAft>
                <a:spcPts val="0"/>
              </a:spcAft>
            </a:pP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华为进军</a:t>
            </a:r>
            <a:r>
              <a:rPr lang="en-US" altLang="zh-CN" b="1">
                <a:solidFill>
                  <a:srgbClr val="000000"/>
                </a:solidFill>
                <a:latin typeface="Times New Roman" panose="02020603050405020304" pitchFamily="18" charset="0"/>
                <a:ea typeface="宋体" panose="02010600030101010101" pitchFamily="2" charset="-122"/>
              </a:rPr>
              <a:t>AI</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医疗领域</a:t>
            </a:r>
            <a:r>
              <a:rPr lang="en-US" altLang="zh-CN" b="1">
                <a:solidFill>
                  <a:srgbClr val="000000"/>
                </a:solidFill>
                <a:latin typeface="Times New Roman" panose="02020603050405020304" pitchFamily="18" charset="0"/>
                <a:ea typeface="宋体" panose="02010600030101010101" pitchFamily="2" charset="-122"/>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以技术之力改善医疗困境。科技应服务民生</a:t>
            </a:r>
            <a:r>
              <a:rPr lang="en-US" altLang="zh-CN" b="1">
                <a:solidFill>
                  <a:srgbClr val="000000"/>
                </a:solidFill>
                <a:latin typeface="Times New Roman" panose="02020603050405020304" pitchFamily="18" charset="0"/>
                <a:ea typeface="宋体" panose="02010600030101010101" pitchFamily="2" charset="-122"/>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用创新解决实际问题</a:t>
            </a:r>
            <a:r>
              <a:rPr lang="en-US" altLang="zh-CN" b="1">
                <a:solidFill>
                  <a:srgbClr val="000000"/>
                </a:solidFill>
                <a:latin typeface="Times New Roman" panose="02020603050405020304" pitchFamily="18" charset="0"/>
                <a:ea typeface="宋体" panose="02010600030101010101" pitchFamily="2" charset="-122"/>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主动担当社会责任</a:t>
            </a:r>
            <a:r>
              <a:rPr lang="en-US" altLang="zh-CN" b="1">
                <a:solidFill>
                  <a:srgbClr val="000000"/>
                </a:solidFill>
                <a:latin typeface="Times New Roman" panose="02020603050405020304" pitchFamily="18" charset="0"/>
                <a:ea typeface="宋体" panose="02010600030101010101" pitchFamily="2" charset="-122"/>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方能创造更深远的价值</a:t>
            </a:r>
            <a:r>
              <a:rPr lang="en-US" altLang="zh-CN" b="1">
                <a:solidFill>
                  <a:srgbClr val="000000"/>
                </a:solidFill>
                <a:latin typeface="Times New Roman" panose="02020603050405020304" pitchFamily="18" charset="0"/>
                <a:ea typeface="宋体" panose="02010600030101010101" pitchFamily="2" charset="-122"/>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惠及更多人。</a:t>
            </a:r>
            <a:endParaRPr lang="zh-CN" altLang="zh-CN" sz="1000">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素养导向.eps" descr="id:2147487585;FounderCES"/>
          <p:cNvPicPr/>
          <p:nvPr/>
        </p:nvPicPr>
        <p:blipFill>
          <a:blip r:embed="rId3"/>
          <a:stretch>
            <a:fillRect/>
          </a:stretch>
        </p:blipFill>
        <p:spPr>
          <a:xfrm>
            <a:off x="478582" y="2653314"/>
            <a:ext cx="2088232" cy="409245"/>
          </a:xfrm>
          <a:prstGeom prst="rect">
            <a:avLst/>
          </a:prstGeom>
        </p:spPr>
      </p:pic>
    </p:spTree>
    <p:extLst>
      <p:ext uri="{BB962C8B-B14F-4D97-AF65-F5344CB8AC3E}">
        <p14:creationId xmlns:p14="http://schemas.microsoft.com/office/powerpoint/2010/main" val="3300023314"/>
      </p:ext>
    </p:extLst>
  </p:cSld>
  <p:clrMapOvr>
    <a:masterClrMapping/>
  </p:clrMapOvr>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490</TotalTime>
  <Words>585</Words>
  <Application>Microsoft Office PowerPoint</Application>
  <PresentationFormat>自定义</PresentationFormat>
  <Paragraphs>38</Paragraphs>
  <Slides>9</Slides>
  <Notes>0</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9</vt:i4>
      </vt:variant>
    </vt:vector>
  </HeadingPairs>
  <TitlesOfParts>
    <vt:vector size="17" baseType="lpstr">
      <vt:lpstr>黑体</vt:lpstr>
      <vt:lpstr>楷体</vt:lpstr>
      <vt:lpstr>宋体</vt:lpstr>
      <vt:lpstr>微软雅黑</vt:lpstr>
      <vt:lpstr>Arial</vt:lpstr>
      <vt:lpstr>Calibri</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Administrator</cp:lastModifiedBy>
  <cp:revision>445</cp:revision>
  <dcterms:created xsi:type="dcterms:W3CDTF">2020-11-06T05:24:00Z</dcterms:created>
  <dcterms:modified xsi:type="dcterms:W3CDTF">2025-09-17T13:55:10Z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2052-11.1.0.9021</vt:lpwstr>
  </property>
</Properties>
</file>